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60" r:id="rId4"/>
    <p:sldId id="258" r:id="rId5"/>
    <p:sldId id="259" r:id="rId6"/>
    <p:sldId id="262" r:id="rId7"/>
    <p:sldId id="261" r:id="rId8"/>
    <p:sldId id="263" r:id="rId9"/>
    <p:sldId id="264" r:id="rId10"/>
    <p:sldId id="266" r:id="rId11"/>
    <p:sldId id="270" r:id="rId12"/>
    <p:sldId id="274" r:id="rId13"/>
    <p:sldId id="267" r:id="rId14"/>
    <p:sldId id="276" r:id="rId15"/>
    <p:sldId id="268" r:id="rId16"/>
    <p:sldId id="269" r:id="rId17"/>
    <p:sldId id="271" r:id="rId18"/>
    <p:sldId id="272" r:id="rId19"/>
    <p:sldId id="273" r:id="rId20"/>
    <p:sldId id="275" r:id="rId21"/>
    <p:sldId id="26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81FF"/>
    <a:srgbClr val="E1FDFF"/>
    <a:srgbClr val="00FDFF"/>
    <a:srgbClr val="B3FFFF"/>
    <a:srgbClr val="76D6FF"/>
    <a:srgbClr val="E2E8FF"/>
    <a:srgbClr val="FFFFFF"/>
    <a:srgbClr val="0BEBDD"/>
    <a:srgbClr val="73FEFF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53"/>
    <p:restoredTop sz="76646"/>
  </p:normalViewPr>
  <p:slideViewPr>
    <p:cSldViewPr snapToGrid="0" snapToObjects="1">
      <p:cViewPr varScale="1">
        <p:scale>
          <a:sx n="104" d="100"/>
          <a:sy n="104" d="100"/>
        </p:scale>
        <p:origin x="16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87AE6-8783-3A48-A718-0F1B3ADC9B6C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CDA4A5-DAF8-1C41-B427-BB0700FA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97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ahoma" panose="020B0604030504040204" pitchFamily="34" charset="0"/>
              </a:rPr>
              <a:t>Traumatic spinal cord injury (SCI) is a debilitating neurological condition with severe socioeconomic impact on the health care system.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ahoma" panose="020B0604030504040204" pitchFamily="34" charset="0"/>
              </a:rPr>
              <a:t>The age distribution is bimodal with a first peak involving young adults and a second peak for adults over the age of 60.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ahoma" panose="020B0604030504040204" pitchFamily="34" charset="0"/>
              </a:rPr>
              <a:t>SCIs are mostly contusion (49%), or lacerations (21%).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DA4A5-DAF8-1C41-B427-BB0700FA95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517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Proxima Nova"/>
              </a:rPr>
              <a:t>The American Spinal Injury Association Impairment Scale is a standardized neurological examination used by the rehabilitation team to assess the sensory and motor levels which were affected by the spinal cord injury.  T</a:t>
            </a:r>
          </a:p>
          <a:p>
            <a:r>
              <a:rPr lang="en-US" b="0" i="0" dirty="0">
                <a:effectLst/>
                <a:latin typeface="Droid Sans"/>
              </a:rPr>
              <a:t>ASIA A: Complete, no motor or sensory function is preserved below the level of the injury, including the sacral segments S4 – S5</a:t>
            </a:r>
          </a:p>
          <a:p>
            <a:r>
              <a:rPr lang="en-US" b="0" i="0" dirty="0">
                <a:effectLst/>
                <a:latin typeface="Droid Sans"/>
              </a:rPr>
              <a:t>ASIA B: Incomplete Sensory, but not motor function is preserved below the neurological level of injury, and includes the sacral segments S4 – S5</a:t>
            </a:r>
          </a:p>
          <a:p>
            <a:r>
              <a:rPr lang="en-US" b="0" i="0" dirty="0">
                <a:effectLst/>
                <a:latin typeface="Droid Sans"/>
              </a:rPr>
              <a:t>ASIA C: Incomplete, motor function is preserved below the neurological level of injury, but more than half of the key muscles below the level have a muscle grade less than 3 (i.e. unable to move against gravity)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DA4A5-DAF8-1C41-B427-BB0700FA95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559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Acute phase: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Edema, hemorrhage, and inflammation.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Pressure-induced ischemia caused by diminished blood flow to the injured region.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Neuronal apoptosis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Demyelination and </a:t>
            </a:r>
            <a:r>
              <a:rPr lang="en-US" dirty="0" err="1"/>
              <a:t>oligodendroglial</a:t>
            </a:r>
            <a:r>
              <a:rPr lang="en-US" dirty="0"/>
              <a:t> changes.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Sub-acute phase: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Microglial activation which is transformed into macrophages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Astrocyte hypertrophy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Vascular response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Chronic phase: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Wallerian degeneration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Development of mesenchymal scar and cyst/cavities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Schwannosis</a:t>
            </a: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DA4A5-DAF8-1C41-B427-BB0700FA95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32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Aprogressive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cell loss, reactive gliosis, and cavitation.</a:t>
            </a:r>
          </a:p>
          <a:p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GFAP and </a:t>
            </a:r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NeuN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immunohistochemistry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A–F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 and </a:t>
            </a:r>
          </a:p>
          <a:p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eriochrome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cyanine staining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G–L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 in transverse sections of the spinal cord through epicenter of the injury demonstrate the pathological changes taking place from acute to chronic time points after injury (1 d to 12 weeks)</a:t>
            </a:r>
          </a:p>
          <a:p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can be compared with uninjured spinal cord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A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, 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G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). GFAP (astrocytes; red) and </a:t>
            </a:r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NeuN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(neuronal cell bodies; green) </a:t>
            </a:r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costaining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illustrates the progressive destruction of the gray matter and neuronal cell loss that occurs following injury as well as the pronounced increase in reactive gliosis acutely following injury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B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), which at later stages becomes more localized to the borders of the cavity, </a:t>
            </a:r>
          </a:p>
          <a:p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forming a dense glial scar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C–F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). Staining with </a:t>
            </a:r>
            <a:r>
              <a:rPr lang="en-US" b="0" i="0" dirty="0" err="1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eriochrome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 cyanine (to demarcate gray and white matter areas) highlights the initial phase of mass necrosis in the spinal parenchyma at early stages </a:t>
            </a:r>
          </a:p>
          <a:p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H–J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 followed by clearance of the debris, resulting in large central cavities surrounded by a spared rim of white matter at chronic postinjury time points (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K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, </a:t>
            </a:r>
            <a:r>
              <a:rPr lang="en-US" b="1" i="1" dirty="0">
                <a:solidFill>
                  <a:srgbClr val="6B6B6B"/>
                </a:solidFill>
                <a:effectLst/>
                <a:latin typeface="inherit"/>
              </a:rPr>
              <a:t>L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). Scale bar, 500 </a:t>
            </a:r>
            <a:r>
              <a:rPr lang="el-GR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μ</a:t>
            </a:r>
            <a:r>
              <a:rPr lang="en-US" b="0" i="0" dirty="0">
                <a:solidFill>
                  <a:srgbClr val="6B6B6B"/>
                </a:solidFill>
                <a:effectLst/>
                <a:latin typeface="Helvetica Neue" panose="02000503000000020004" pitchFamily="2" charset="0"/>
              </a:rPr>
              <a:t>m.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DA4A5-DAF8-1C41-B427-BB0700FA95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978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ahoma" panose="020B0604030504040204" pitchFamily="34" charset="0"/>
              </a:rPr>
              <a:t>Hypertension induced by aortic cross-clamping results in an increase of cerebrospinal fluid pressure (CSFP),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ahoma" panose="020B0604030504040204" pitchFamily="34" charset="0"/>
              </a:rPr>
              <a:t> lowering spinal cord perfusion pressure (SCPP) and diminishing blood supply to the spinal cord.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ahoma" panose="020B0604030504040204" pitchFamily="34" charset="0"/>
              </a:rPr>
              <a:t>In addition, veins collapse when CSFP within spinal cord tissue becomes higher than venous pressure.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ahoma" panose="020B0604030504040204" pitchFamily="34" charset="0"/>
              </a:rPr>
              <a:t>Drainage of the CSF (CSFD) reduces CSFP, improving SCPP.</a:t>
            </a:r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DA4A5-DAF8-1C41-B427-BB0700FA95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97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DA4A5-DAF8-1C41-B427-BB0700FA955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350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DA4A5-DAF8-1C41-B427-BB0700FA955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188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AC369-907C-090B-C799-10FDEF740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08A4E1-2DEC-AAE1-2189-66E9AF53A4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02B0-C505-4E25-774D-135297080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25C24-F384-EDA6-8747-EB151A54E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23E9D-9037-7B10-0652-888BA40BC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846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59B56-C6DB-EAE1-3E87-76C6858F8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560E1C-49B8-99F8-4257-1F31A5496D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51693-9D0B-B8E4-483F-F2DA5F5D4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EB1FB-69A1-4F66-B927-8C37579A2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4AC7D-92DA-1D97-EF7B-A3A9A1A66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456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C3FF23-DAAC-0482-9D1C-DE7CEA32A3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A279E6-7134-1A48-2A7F-D071B65DC6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783B3-9BBD-AB45-1189-92A546E67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E95BB-7254-0C4F-B4D8-C86B23834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49F5B-1E4E-481A-72FE-730922A3B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172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247A9-D6C0-7CE5-3F14-ABE51B7B1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298EC-AA77-5FC2-FE29-A63109BB3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46F6E-3F33-EFED-2BDC-78A7CA67D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41A15-4096-2F14-8958-E92431EA2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1DE8A-6E52-D84E-282F-F2E878E61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5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031EB-44A5-7A82-6916-803FDFF0B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99E62-26F8-2177-D6AE-9A5F9C422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2D255-A850-7BF7-96CE-3D4CF342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8A154-B7A7-36B7-8E2C-3F83C9829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71ACF-C02F-04A5-2956-E0C749876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205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CC289-1B36-6A04-7023-55DF44033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242C2-0699-DB4F-A71C-C2CCBF22DB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CD79A6-BB37-7832-5263-81840A946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CA8E8E-4546-4400-BF98-517972AC8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56403-1F23-90E3-26A9-B6BFD90C3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971940-4723-2BC9-4A9D-95A6CD460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085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631ED-0E86-00BF-C50F-E6D04F4EA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4998EA-51D7-0793-18CB-F015822E0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0060B6-05ED-0FEF-8CE6-401FE5A6F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1AAE39-DB5B-A8EB-EEF2-88531FF128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2A7E8D-8B3E-F1D0-8CB3-A4DE7B622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8BC56A-98EF-00F6-B098-88B44A8EB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9E55DD-A4FE-9B97-DA1A-18A053947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93B0CC-C6BB-A85F-B8D1-F1D3881F0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246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BCD77-72C9-4F6A-61E5-24515C15B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1D422-B64E-DC9D-8469-793C7449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DDE9F1-0291-F5C6-CB60-7A512EDB3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B203A-7C2B-399E-84FE-584657D0B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78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332383-5082-792C-D450-EDBA80333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515B75-5336-DBAA-86DB-976D16622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F1E58-ED77-3506-C313-9754A694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380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78A59-483A-693B-1095-E90EFA68F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E5A94-A5DA-8206-CABD-11083BB3F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D4E514-6C93-E88D-A944-3B1C37ED15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05501-0063-CCBD-2811-0AF8CD1D1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0B7B56-6051-F4B7-D6EF-86A965D95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911F67-934C-34D4-104D-5DDDC987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404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25A84-87EA-9D2E-D84C-80423B263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31FCB9-3EC7-2D13-B2A0-2310B1B028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2243EA-0FC6-65A0-C9BD-9AC08F074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1A0C93-7650-D0B0-50B0-28C83B106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CF04AC-F042-8E3C-3249-55DA23081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D48DA2-D38A-B792-D633-F638C94D7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570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BE5D6D-693B-693C-50F3-A22DC7CE8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08641-DE06-E532-F873-DF72A9359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ABFFF-D34E-2867-5610-6514AF48B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11/25/22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1D8EC-E288-E34A-2871-5063769F3E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A14F3-00A7-311C-C422-DE28D36CCC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272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773F287-76FD-31B7-22FE-60802C7480C7}"/>
              </a:ext>
            </a:extLst>
          </p:cNvPr>
          <p:cNvSpPr/>
          <p:nvPr/>
        </p:nvSpPr>
        <p:spPr>
          <a:xfrm>
            <a:off x="0" y="1293962"/>
            <a:ext cx="12192000" cy="3788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07F55A-0016-E0B3-0AB8-B20ABE5D4027}"/>
              </a:ext>
            </a:extLst>
          </p:cNvPr>
          <p:cNvSpPr txBox="1"/>
          <p:nvPr/>
        </p:nvSpPr>
        <p:spPr>
          <a:xfrm>
            <a:off x="240125" y="2009651"/>
            <a:ext cx="117294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Cell And Tissue Engineering – Course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8D42ED-0B5C-A36B-D5DC-5CCCFA716939}"/>
              </a:ext>
            </a:extLst>
          </p:cNvPr>
          <p:cNvSpPr txBox="1"/>
          <p:nvPr/>
        </p:nvSpPr>
        <p:spPr>
          <a:xfrm>
            <a:off x="704087" y="3023062"/>
            <a:ext cx="107838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Neural-Spinal Scaffold: a Spinal Cord Injury Regeneration Platform </a:t>
            </a:r>
          </a:p>
          <a:p>
            <a:pPr algn="ctr"/>
            <a:r>
              <a:rPr lang="en-US" sz="2800" dirty="0">
                <a:solidFill>
                  <a:srgbClr val="FFC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</a:t>
            </a:r>
            <a:br>
              <a:rPr lang="en-US" sz="2800" dirty="0">
                <a:solidFill>
                  <a:srgbClr val="FFC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800" dirty="0">
                <a:solidFill>
                  <a:srgbClr val="FFC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OPC1, Oligodendrocyte Progenitor Cell Therapy </a:t>
            </a:r>
            <a:endParaRPr lang="en-US" sz="2800" dirty="0">
              <a:solidFill>
                <a:srgbClr val="FFC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/>
            <a:endParaRPr lang="en-US" sz="2400" dirty="0">
              <a:solidFill>
                <a:srgbClr val="FFC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7FB458-7AB6-A965-2AB8-F241289142CC}"/>
              </a:ext>
            </a:extLst>
          </p:cNvPr>
          <p:cNvSpPr txBox="1"/>
          <p:nvPr/>
        </p:nvSpPr>
        <p:spPr>
          <a:xfrm>
            <a:off x="8792375" y="5243957"/>
            <a:ext cx="348204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Yves </a:t>
            </a:r>
            <a:r>
              <a:rPr lang="en-US" sz="2800" b="1" dirty="0" err="1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Greatti</a:t>
            </a:r>
            <a:endParaRPr lang="en-US" sz="2800" b="1" dirty="0">
              <a:solidFill>
                <a:schemeClr val="accent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/>
            <a:r>
              <a:rPr lang="en-US" sz="2800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December 3, 2022</a:t>
            </a:r>
          </a:p>
        </p:txBody>
      </p:sp>
    </p:spTree>
    <p:extLst>
      <p:ext uri="{BB962C8B-B14F-4D97-AF65-F5344CB8AC3E}">
        <p14:creationId xmlns:p14="http://schemas.microsoft.com/office/powerpoint/2010/main" val="2621827431"/>
      </p:ext>
    </p:extLst>
  </p:cSld>
  <p:clrMapOvr>
    <a:masterClrMapping/>
  </p:clrMapOvr>
  <p:transition spd="slow" advTm="4230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72BF80-3196-4E10-9663-5D3756702871}"/>
              </a:ext>
            </a:extLst>
          </p:cNvPr>
          <p:cNvSpPr txBox="1"/>
          <p:nvPr/>
        </p:nvSpPr>
        <p:spPr>
          <a:xfrm>
            <a:off x="413696" y="427267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INSPIRE Clinical Trial Results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31475B5-12C2-A7CF-4EFD-A1896019204F}"/>
              </a:ext>
            </a:extLst>
          </p:cNvPr>
          <p:cNvCxnSpPr>
            <a:cxnSpLocks/>
          </p:cNvCxnSpPr>
          <p:nvPr/>
        </p:nvCxnSpPr>
        <p:spPr>
          <a:xfrm>
            <a:off x="535838" y="1237308"/>
            <a:ext cx="1845223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02E8FBB-FF05-2F6A-1F2B-6A8BC400A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139" y="1656310"/>
            <a:ext cx="8027548" cy="43425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D79F19-0E43-4071-F89D-25B187C04B19}"/>
              </a:ext>
            </a:extLst>
          </p:cNvPr>
          <p:cNvSpPr txBox="1"/>
          <p:nvPr/>
        </p:nvSpPr>
        <p:spPr>
          <a:xfrm>
            <a:off x="3522218" y="6122956"/>
            <a:ext cx="514756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 of 16, 7 (44%) patient AIS scores improved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632835"/>
      </p:ext>
    </p:extLst>
  </p:cSld>
  <p:clrMapOvr>
    <a:masterClrMapping/>
  </p:clrMapOvr>
  <p:transition spd="slow" advTm="62990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DA8189-7B61-C48F-7FEC-0F975C5FE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1886" y="1694918"/>
            <a:ext cx="7772400" cy="44951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D8522A-82DA-881E-A25B-90E13A8E8DE5}"/>
              </a:ext>
            </a:extLst>
          </p:cNvPr>
          <p:cNvSpPr txBox="1"/>
          <p:nvPr/>
        </p:nvSpPr>
        <p:spPr>
          <a:xfrm>
            <a:off x="602167" y="3207008"/>
            <a:ext cx="2856872" cy="64633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32% of patients had </a:t>
            </a:r>
          </a:p>
          <a:p>
            <a:r>
              <a:rPr lang="en-US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+2 Level Improvement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CC033E-9FE4-566C-2B6A-DB8BF5183244}"/>
              </a:ext>
            </a:extLst>
          </p:cNvPr>
          <p:cNvSpPr txBox="1"/>
          <p:nvPr/>
        </p:nvSpPr>
        <p:spPr>
          <a:xfrm>
            <a:off x="521551" y="667953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Benefits from a 2 Motor Level Improvement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B84F61-46AD-BDD6-3EA1-7194210204E0}"/>
              </a:ext>
            </a:extLst>
          </p:cNvPr>
          <p:cNvCxnSpPr>
            <a:cxnSpLocks/>
          </p:cNvCxnSpPr>
          <p:nvPr/>
        </p:nvCxnSpPr>
        <p:spPr>
          <a:xfrm>
            <a:off x="602167" y="1375839"/>
            <a:ext cx="1811424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540958"/>
      </p:ext>
    </p:extLst>
  </p:cSld>
  <p:clrMapOvr>
    <a:masterClrMapping/>
  </p:clrMapOvr>
  <p:transition spd="slow" advTm="55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72BF80-3196-4E10-9663-5D3756702871}"/>
              </a:ext>
            </a:extLst>
          </p:cNvPr>
          <p:cNvSpPr txBox="1"/>
          <p:nvPr/>
        </p:nvSpPr>
        <p:spPr>
          <a:xfrm>
            <a:off x="413696" y="427267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INSPIRE Clinical Trial Results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31475B5-12C2-A7CF-4EFD-A1896019204F}"/>
              </a:ext>
            </a:extLst>
          </p:cNvPr>
          <p:cNvCxnSpPr>
            <a:cxnSpLocks/>
          </p:cNvCxnSpPr>
          <p:nvPr/>
        </p:nvCxnSpPr>
        <p:spPr>
          <a:xfrm>
            <a:off x="535838" y="1237308"/>
            <a:ext cx="1845223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AD0B11A-6558-0381-3AD6-01774E48E6C6}"/>
              </a:ext>
            </a:extLst>
          </p:cNvPr>
          <p:cNvSpPr txBox="1"/>
          <p:nvPr/>
        </p:nvSpPr>
        <p:spPr>
          <a:xfrm>
            <a:off x="3713567" y="5147831"/>
            <a:ext cx="404950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6 months, 12 months, most patients </a:t>
            </a:r>
          </a:p>
          <a:p>
            <a:pPr>
              <a:buClr>
                <a:srgbClr val="FF0000"/>
              </a:buClr>
            </a:pPr>
            <a:r>
              <a:rPr lang="en-US" sz="14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had NLI score changes </a:t>
            </a:r>
          </a:p>
          <a:p>
            <a:pPr>
              <a:buClr>
                <a:srgbClr val="FF0000"/>
              </a:buClr>
            </a:pPr>
            <a:r>
              <a:rPr lang="en-US" sz="14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within 1 or 2 levels in either direction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sz="1400" b="1" dirty="0">
              <a:solidFill>
                <a:srgbClr val="7A81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24 months majority patients </a:t>
            </a:r>
          </a:p>
          <a:p>
            <a:pPr>
              <a:buClr>
                <a:srgbClr val="FF0000"/>
              </a:buClr>
            </a:pPr>
            <a:r>
              <a:rPr lang="en-US" sz="1400" b="1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move back to no improvements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59E3366-1CB7-0697-BDEF-1F7E545CF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138" y="2152282"/>
            <a:ext cx="8507345" cy="258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083637"/>
      </p:ext>
    </p:extLst>
  </p:cSld>
  <p:clrMapOvr>
    <a:masterClrMapping/>
  </p:clrMapOvr>
  <p:transition spd="slow" advTm="44171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4529D64-4400-7D2C-2B86-E6CBF826A5DC}"/>
              </a:ext>
            </a:extLst>
          </p:cNvPr>
          <p:cNvSpPr txBox="1"/>
          <p:nvPr/>
        </p:nvSpPr>
        <p:spPr>
          <a:xfrm>
            <a:off x="413696" y="427267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OPC1 cells for SCI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BA81EA3-6BE4-1FB9-0256-E359D63480E8}"/>
              </a:ext>
            </a:extLst>
          </p:cNvPr>
          <p:cNvCxnSpPr>
            <a:cxnSpLocks/>
          </p:cNvCxnSpPr>
          <p:nvPr/>
        </p:nvCxnSpPr>
        <p:spPr>
          <a:xfrm>
            <a:off x="535838" y="1237308"/>
            <a:ext cx="1129676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5E005B-3D5F-DE44-55B1-E94EB4A98E26}"/>
              </a:ext>
            </a:extLst>
          </p:cNvPr>
          <p:cNvSpPr txBox="1"/>
          <p:nvPr/>
        </p:nvSpPr>
        <p:spPr>
          <a:xfrm>
            <a:off x="89992" y="1728591"/>
            <a:ext cx="84301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FDFF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OPC1 is comprised of oligodendrocyte progenitor cells (OPCs) that are produced from NIH registered 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hESCs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00FDFF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OPCs differentiate into oligodendrocytes;</a:t>
            </a:r>
          </a:p>
          <a:p>
            <a:pPr>
              <a:lnSpc>
                <a:spcPct val="150000"/>
              </a:lnSpc>
              <a:buClr>
                <a:srgbClr val="00FDFF"/>
              </a:buClr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the myelinating cells of the CNS</a:t>
            </a:r>
          </a:p>
          <a:p>
            <a:pPr marL="285750" indent="-285750">
              <a:lnSpc>
                <a:spcPct val="150000"/>
              </a:lnSpc>
              <a:buClr>
                <a:srgbClr val="00FDFF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insulating role of myelin is essential for normal motor and sensory functions</a:t>
            </a:r>
          </a:p>
          <a:p>
            <a:pPr marL="285750" indent="-285750">
              <a:lnSpc>
                <a:spcPct val="150000"/>
              </a:lnSpc>
              <a:buClr>
                <a:srgbClr val="00FDFF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OPC1 are allogeneic, not taken from the patients and injected at the injury site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39F925-A50E-0BE2-E6C3-062AE7CF9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1860" y="4014241"/>
            <a:ext cx="2639031" cy="26335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ABA2C8-74C0-4254-2646-BCD67569D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4055" y="1526975"/>
            <a:ext cx="3838650" cy="231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913832"/>
      </p:ext>
    </p:extLst>
  </p:cSld>
  <p:clrMapOvr>
    <a:masterClrMapping/>
  </p:clrMapOvr>
  <p:transition spd="slow" advTm="46358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87ED597-B59F-19A9-58EA-B3C5659DE9FF}"/>
              </a:ext>
            </a:extLst>
          </p:cNvPr>
          <p:cNvSpPr txBox="1"/>
          <p:nvPr/>
        </p:nvSpPr>
        <p:spPr>
          <a:xfrm>
            <a:off x="413696" y="427267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OPC1 Mechanisms of Actions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C6D74F0-ECE4-EA04-FA18-D389DE46F8E7}"/>
              </a:ext>
            </a:extLst>
          </p:cNvPr>
          <p:cNvCxnSpPr>
            <a:cxnSpLocks/>
          </p:cNvCxnSpPr>
          <p:nvPr/>
        </p:nvCxnSpPr>
        <p:spPr>
          <a:xfrm>
            <a:off x="535838" y="1237308"/>
            <a:ext cx="1129676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B9AE665A-4951-8F72-7C2B-CC7AA5E3A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925" y="1428741"/>
            <a:ext cx="5861975" cy="26127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7C07B2-B987-D65B-F7DA-CD8AA5F4A058}"/>
              </a:ext>
            </a:extLst>
          </p:cNvPr>
          <p:cNvSpPr txBox="1"/>
          <p:nvPr/>
        </p:nvSpPr>
        <p:spPr>
          <a:xfrm>
            <a:off x="4145515" y="1287503"/>
            <a:ext cx="4411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Suppression of cavitation</a:t>
            </a:r>
            <a:endParaRPr lang="en-US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0C51A0B-DE9D-A76E-D6AD-E21C7FE6E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197" y="4589971"/>
            <a:ext cx="5116043" cy="22071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466C43-51C3-6292-933E-227F55825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838" y="4824056"/>
            <a:ext cx="4651976" cy="197301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9852707-D77A-5F33-7B52-F237B3EDE4DE}"/>
              </a:ext>
            </a:extLst>
          </p:cNvPr>
          <p:cNvSpPr txBox="1"/>
          <p:nvPr/>
        </p:nvSpPr>
        <p:spPr>
          <a:xfrm>
            <a:off x="6129138" y="4189232"/>
            <a:ext cx="556016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Expression of neurotrophic factors</a:t>
            </a:r>
            <a:endParaRPr 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291D2AE-CA12-F30D-AECC-F37F0687B74B}"/>
              </a:ext>
            </a:extLst>
          </p:cNvPr>
          <p:cNvSpPr txBox="1"/>
          <p:nvPr/>
        </p:nvSpPr>
        <p:spPr>
          <a:xfrm>
            <a:off x="515844" y="4284948"/>
            <a:ext cx="556016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Myelination of Axons</a:t>
            </a:r>
            <a:endParaRPr 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9C7B55-D617-4A89-A5FC-B9A71DE1A9E9}"/>
              </a:ext>
            </a:extLst>
          </p:cNvPr>
          <p:cNvSpPr txBox="1"/>
          <p:nvPr/>
        </p:nvSpPr>
        <p:spPr>
          <a:xfrm>
            <a:off x="4038144" y="4363497"/>
            <a:ext cx="114967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OPC1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7A363B-D2B6-A58D-A32E-265D90361410}"/>
              </a:ext>
            </a:extLst>
          </p:cNvPr>
          <p:cNvSpPr txBox="1"/>
          <p:nvPr/>
        </p:nvSpPr>
        <p:spPr>
          <a:xfrm>
            <a:off x="10821785" y="5031487"/>
            <a:ext cx="114967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OPC1</a:t>
            </a:r>
            <a:endParaRPr lang="en-US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0960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7606AD-5BD4-6B5F-EB2E-5EBD614E2128}"/>
              </a:ext>
            </a:extLst>
          </p:cNvPr>
          <p:cNvSpPr txBox="1"/>
          <p:nvPr/>
        </p:nvSpPr>
        <p:spPr>
          <a:xfrm>
            <a:off x="413696" y="427267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 err="1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SCiStar</a:t>
            </a:r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Clinical Trial  Design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252C9A9-4608-6D89-9823-F3B8D6FC3478}"/>
              </a:ext>
            </a:extLst>
          </p:cNvPr>
          <p:cNvCxnSpPr>
            <a:cxnSpLocks/>
          </p:cNvCxnSpPr>
          <p:nvPr/>
        </p:nvCxnSpPr>
        <p:spPr>
          <a:xfrm>
            <a:off x="521551" y="1135153"/>
            <a:ext cx="1521562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65FCA4B-C713-0157-42C6-68D36393BBDD}"/>
              </a:ext>
            </a:extLst>
          </p:cNvPr>
          <p:cNvSpPr/>
          <p:nvPr/>
        </p:nvSpPr>
        <p:spPr>
          <a:xfrm>
            <a:off x="1818967" y="1999997"/>
            <a:ext cx="2228850" cy="11001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Cohort 1</a:t>
            </a:r>
          </a:p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 participants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702DD87-3C51-405B-90D2-F53384CB7B1F}"/>
              </a:ext>
            </a:extLst>
          </p:cNvPr>
          <p:cNvSpPr/>
          <p:nvPr/>
        </p:nvSpPr>
        <p:spPr>
          <a:xfrm>
            <a:off x="4874417" y="1999997"/>
            <a:ext cx="2228850" cy="11001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Cohort 2</a:t>
            </a:r>
          </a:p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 participants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150FF4E-6F95-B228-2C96-9E92911521AC}"/>
              </a:ext>
            </a:extLst>
          </p:cNvPr>
          <p:cNvSpPr/>
          <p:nvPr/>
        </p:nvSpPr>
        <p:spPr>
          <a:xfrm>
            <a:off x="8177211" y="1999997"/>
            <a:ext cx="2228850" cy="11001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Cohort 3</a:t>
            </a:r>
          </a:p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 participants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D2F530-0055-1839-EF63-A022B441A608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4047817" y="2550066"/>
            <a:ext cx="826600" cy="0"/>
          </a:xfrm>
          <a:prstGeom prst="straightConnector1">
            <a:avLst/>
          </a:prstGeom>
          <a:ln w="47625">
            <a:headEnd w="med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5D2BD2F-4E88-CB48-67F6-FC40DA87E17C}"/>
              </a:ext>
            </a:extLst>
          </p:cNvPr>
          <p:cNvCxnSpPr/>
          <p:nvPr/>
        </p:nvCxnSpPr>
        <p:spPr>
          <a:xfrm flipV="1">
            <a:off x="7103267" y="2617929"/>
            <a:ext cx="1073943" cy="1"/>
          </a:xfrm>
          <a:prstGeom prst="straightConnector1">
            <a:avLst/>
          </a:prstGeom>
          <a:ln w="47625">
            <a:headEnd w="med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8C90EACD-AC13-D9AB-9C03-FA755021424C}"/>
              </a:ext>
            </a:extLst>
          </p:cNvPr>
          <p:cNvSpPr/>
          <p:nvPr/>
        </p:nvSpPr>
        <p:spPr>
          <a:xfrm>
            <a:off x="4899419" y="3718066"/>
            <a:ext cx="2228850" cy="11001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Cohort 4</a:t>
            </a:r>
          </a:p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 participants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6434971-5F24-8E25-4D7B-E60273D34792}"/>
              </a:ext>
            </a:extLst>
          </p:cNvPr>
          <p:cNvCxnSpPr>
            <a:cxnSpLocks/>
          </p:cNvCxnSpPr>
          <p:nvPr/>
        </p:nvCxnSpPr>
        <p:spPr>
          <a:xfrm>
            <a:off x="5988842" y="3060841"/>
            <a:ext cx="0" cy="639372"/>
          </a:xfrm>
          <a:prstGeom prst="straightConnector1">
            <a:avLst/>
          </a:prstGeom>
          <a:ln w="47625">
            <a:headEnd w="med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FEDE241D-A914-FA6F-6672-8DD3359FF268}"/>
              </a:ext>
            </a:extLst>
          </p:cNvPr>
          <p:cNvSpPr/>
          <p:nvPr/>
        </p:nvSpPr>
        <p:spPr>
          <a:xfrm>
            <a:off x="8177211" y="3718065"/>
            <a:ext cx="2228850" cy="11001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Cohort 5</a:t>
            </a:r>
          </a:p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 participants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32B67E2-D8D4-395F-20F1-58548A7A7B20}"/>
              </a:ext>
            </a:extLst>
          </p:cNvPr>
          <p:cNvCxnSpPr/>
          <p:nvPr/>
        </p:nvCxnSpPr>
        <p:spPr>
          <a:xfrm flipV="1">
            <a:off x="7128269" y="4268133"/>
            <a:ext cx="1073943" cy="1"/>
          </a:xfrm>
          <a:prstGeom prst="straightConnector1">
            <a:avLst/>
          </a:prstGeom>
          <a:ln w="47625">
            <a:headEnd w="med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7EE4742-7F4A-0243-59D8-842CE9234DB0}"/>
              </a:ext>
            </a:extLst>
          </p:cNvPr>
          <p:cNvCxnSpPr>
            <a:cxnSpLocks/>
          </p:cNvCxnSpPr>
          <p:nvPr/>
        </p:nvCxnSpPr>
        <p:spPr>
          <a:xfrm>
            <a:off x="9260678" y="3078693"/>
            <a:ext cx="0" cy="639372"/>
          </a:xfrm>
          <a:prstGeom prst="straightConnector1">
            <a:avLst/>
          </a:prstGeom>
          <a:ln w="47625">
            <a:headEnd w="med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phic 20" descr="Upward trend">
            <a:extLst>
              <a:ext uri="{FF2B5EF4-FFF2-40B4-BE49-F238E27FC236}">
                <a16:creationId xmlns:a16="http://schemas.microsoft.com/office/drawing/2014/main" id="{7AFD3E8A-E72D-A7A0-93C1-AED5BA04D6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350" y="5093838"/>
            <a:ext cx="1521561" cy="1521561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0C77501-805F-B2AC-7815-80BA3DBF8959}"/>
              </a:ext>
            </a:extLst>
          </p:cNvPr>
          <p:cNvCxnSpPr>
            <a:cxnSpLocks/>
          </p:cNvCxnSpPr>
          <p:nvPr/>
        </p:nvCxnSpPr>
        <p:spPr>
          <a:xfrm>
            <a:off x="1810969" y="5986211"/>
            <a:ext cx="859509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8646D3D-A99B-33D8-5E49-752BE6253429}"/>
              </a:ext>
            </a:extLst>
          </p:cNvPr>
          <p:cNvSpPr txBox="1"/>
          <p:nvPr/>
        </p:nvSpPr>
        <p:spPr>
          <a:xfrm>
            <a:off x="1810969" y="6124370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2M cells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5E8CDD-2A24-6DC7-0353-FD0263811045}"/>
              </a:ext>
            </a:extLst>
          </p:cNvPr>
          <p:cNvSpPr txBox="1"/>
          <p:nvPr/>
        </p:nvSpPr>
        <p:spPr>
          <a:xfrm>
            <a:off x="5511427" y="6166946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10M cells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F0A6D5-47EA-0375-55A7-E3DC1F2C6D34}"/>
              </a:ext>
            </a:extLst>
          </p:cNvPr>
          <p:cNvSpPr txBox="1"/>
          <p:nvPr/>
        </p:nvSpPr>
        <p:spPr>
          <a:xfrm>
            <a:off x="8625728" y="6166946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20M cells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2D3300D0-AAD5-CCBF-BEA0-AD4593F1A47C}"/>
              </a:ext>
            </a:extLst>
          </p:cNvPr>
          <p:cNvSpPr/>
          <p:nvPr/>
        </p:nvSpPr>
        <p:spPr>
          <a:xfrm rot="16200000">
            <a:off x="-53181" y="3087632"/>
            <a:ext cx="2834657" cy="585788"/>
          </a:xfrm>
          <a:prstGeom prst="rightArrow">
            <a:avLst/>
          </a:prstGeom>
          <a:gradFill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97250">
                <a:srgbClr val="E76C19"/>
              </a:gs>
              <a:gs pos="56000">
                <a:srgbClr val="FFC000"/>
              </a:gs>
            </a:gsLst>
          </a:gra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severity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896B8C-2507-3C3B-F7FE-C05757305D9D}"/>
              </a:ext>
            </a:extLst>
          </p:cNvPr>
          <p:cNvSpPr txBox="1"/>
          <p:nvPr/>
        </p:nvSpPr>
        <p:spPr>
          <a:xfrm>
            <a:off x="22311" y="4112294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AIS-B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6B30D2-51CE-9BC9-0ADD-B4088728CF70}"/>
              </a:ext>
            </a:extLst>
          </p:cNvPr>
          <p:cNvSpPr txBox="1"/>
          <p:nvPr/>
        </p:nvSpPr>
        <p:spPr>
          <a:xfrm>
            <a:off x="64351" y="2523589"/>
            <a:ext cx="753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AIS-A</a:t>
            </a:r>
          </a:p>
        </p:txBody>
      </p:sp>
    </p:spTree>
    <p:extLst>
      <p:ext uri="{BB962C8B-B14F-4D97-AF65-F5344CB8AC3E}">
        <p14:creationId xmlns:p14="http://schemas.microsoft.com/office/powerpoint/2010/main" val="2088331460"/>
      </p:ext>
    </p:extLst>
  </p:cSld>
  <p:clrMapOvr>
    <a:masterClrMapping/>
  </p:clrMapOvr>
  <p:transition spd="slow" advTm="40009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5CFE94-5C49-FD70-4DD5-B72F5F7DC5C0}"/>
              </a:ext>
            </a:extLst>
          </p:cNvPr>
          <p:cNvSpPr txBox="1"/>
          <p:nvPr/>
        </p:nvSpPr>
        <p:spPr>
          <a:xfrm>
            <a:off x="521551" y="667953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 err="1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SCiStar</a:t>
            </a:r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Top Line Data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0DDB71D-915C-5131-B267-BABE15468DD0}"/>
              </a:ext>
            </a:extLst>
          </p:cNvPr>
          <p:cNvCxnSpPr>
            <a:cxnSpLocks/>
          </p:cNvCxnSpPr>
          <p:nvPr/>
        </p:nvCxnSpPr>
        <p:spPr>
          <a:xfrm>
            <a:off x="521551" y="1391229"/>
            <a:ext cx="1521562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506BD79-EB7E-BD2F-7674-DB7B8E5827E7}"/>
              </a:ext>
            </a:extLst>
          </p:cNvPr>
          <p:cNvGrpSpPr/>
          <p:nvPr/>
        </p:nvGrpSpPr>
        <p:grpSpPr>
          <a:xfrm>
            <a:off x="6848960" y="1734970"/>
            <a:ext cx="2428875" cy="4300539"/>
            <a:chOff x="6738357" y="1641502"/>
            <a:chExt cx="2428875" cy="43005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BC2843-CB23-17EA-0514-473F40D5501D}"/>
                </a:ext>
              </a:extLst>
            </p:cNvPr>
            <p:cNvSpPr/>
            <p:nvPr/>
          </p:nvSpPr>
          <p:spPr>
            <a:xfrm>
              <a:off x="6738357" y="1641502"/>
              <a:ext cx="2428874" cy="131445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32%</a:t>
              </a:r>
            </a:p>
            <a:p>
              <a:pPr algn="ctr"/>
              <a:r>
                <a:rPr lang="en-US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Two or More </a:t>
              </a:r>
            </a:p>
            <a:p>
              <a:pPr algn="ctr"/>
              <a:r>
                <a:rPr lang="en-US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Levels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C607A1B-8EC6-4D9A-D43B-A2321A969F92}"/>
                </a:ext>
              </a:extLst>
            </p:cNvPr>
            <p:cNvSpPr/>
            <p:nvPr/>
          </p:nvSpPr>
          <p:spPr>
            <a:xfrm>
              <a:off x="6738358" y="2970240"/>
              <a:ext cx="2428874" cy="252888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64%</a:t>
              </a:r>
            </a:p>
            <a:p>
              <a:pPr algn="ctr"/>
              <a:r>
                <a:rPr lang="en-US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One Level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4C32B09-7B26-CB63-4336-DE6522ACA2BB}"/>
                </a:ext>
              </a:extLst>
            </p:cNvPr>
            <p:cNvSpPr/>
            <p:nvPr/>
          </p:nvSpPr>
          <p:spPr>
            <a:xfrm>
              <a:off x="6738357" y="5513417"/>
              <a:ext cx="2428874" cy="42862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No improvement (4%)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FFE37BE-8A6A-67CF-942F-71D8467E7A28}"/>
              </a:ext>
            </a:extLst>
          </p:cNvPr>
          <p:cNvSpPr txBox="1"/>
          <p:nvPr/>
        </p:nvSpPr>
        <p:spPr>
          <a:xfrm>
            <a:off x="6793658" y="6061498"/>
            <a:ext cx="2539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Motor Function Gain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369383-FB87-BCA6-147F-F3B40350E927}"/>
              </a:ext>
            </a:extLst>
          </p:cNvPr>
          <p:cNvSpPr/>
          <p:nvPr/>
        </p:nvSpPr>
        <p:spPr>
          <a:xfrm>
            <a:off x="3024768" y="1734970"/>
            <a:ext cx="2428874" cy="38134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96%</a:t>
            </a:r>
          </a:p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Successful</a:t>
            </a:r>
          </a:p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Engraftment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2265733-D162-58B9-A286-6A33A0F463B2}"/>
              </a:ext>
            </a:extLst>
          </p:cNvPr>
          <p:cNvSpPr/>
          <p:nvPr/>
        </p:nvSpPr>
        <p:spPr>
          <a:xfrm>
            <a:off x="3024768" y="5548447"/>
            <a:ext cx="2428874" cy="42862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improvement (4%)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AC0452-7102-D7DD-980E-34D61E3CE78C}"/>
              </a:ext>
            </a:extLst>
          </p:cNvPr>
          <p:cNvSpPr txBox="1"/>
          <p:nvPr/>
        </p:nvSpPr>
        <p:spPr>
          <a:xfrm>
            <a:off x="3024768" y="6066321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Cell Engraftment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5C9F5B-F04E-2A6A-24B3-D7AE568CD960}"/>
              </a:ext>
            </a:extLst>
          </p:cNvPr>
          <p:cNvSpPr txBox="1"/>
          <p:nvPr/>
        </p:nvSpPr>
        <p:spPr>
          <a:xfrm>
            <a:off x="606765" y="3318542"/>
            <a:ext cx="17203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22 Patients </a:t>
            </a:r>
          </a:p>
          <a:p>
            <a:r>
              <a:rPr lang="en-US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12 months</a:t>
            </a:r>
          </a:p>
        </p:txBody>
      </p:sp>
    </p:spTree>
    <p:extLst>
      <p:ext uri="{BB962C8B-B14F-4D97-AF65-F5344CB8AC3E}">
        <p14:creationId xmlns:p14="http://schemas.microsoft.com/office/powerpoint/2010/main" val="3407529331"/>
      </p:ext>
    </p:extLst>
  </p:cSld>
  <p:clrMapOvr>
    <a:masterClrMapping/>
  </p:clrMapOvr>
  <p:transition spd="slow" advTm="27459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08E597B-A4EB-1895-AAA8-C0560E02BDBE}"/>
              </a:ext>
            </a:extLst>
          </p:cNvPr>
          <p:cNvSpPr txBox="1"/>
          <p:nvPr/>
        </p:nvSpPr>
        <p:spPr>
          <a:xfrm>
            <a:off x="413696" y="427267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INSIPIRE/</a:t>
            </a:r>
            <a:r>
              <a:rPr lang="en-US" sz="4000" dirty="0" err="1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SCiStar</a:t>
            </a:r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Clinical Trial Results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02296F9-FF20-5CE0-BC28-B72789AD13B9}"/>
              </a:ext>
            </a:extLst>
          </p:cNvPr>
          <p:cNvCxnSpPr>
            <a:cxnSpLocks/>
          </p:cNvCxnSpPr>
          <p:nvPr/>
        </p:nvCxnSpPr>
        <p:spPr>
          <a:xfrm>
            <a:off x="535838" y="1237308"/>
            <a:ext cx="149213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28F9BAB-21F6-C319-A820-5D6C717D5EA1}"/>
              </a:ext>
            </a:extLst>
          </p:cNvPr>
          <p:cNvSpPr txBox="1"/>
          <p:nvPr/>
        </p:nvSpPr>
        <p:spPr>
          <a:xfrm>
            <a:off x="2259088" y="2360269"/>
            <a:ext cx="7081106" cy="278698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Patients exhibited motor recovery at 12 months</a:t>
            </a:r>
          </a:p>
          <a:p>
            <a:pPr>
              <a:lnSpc>
                <a:spcPct val="150000"/>
              </a:lnSpc>
              <a:buClr>
                <a:srgbClr val="C00000"/>
              </a:buClr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(at least 1 motor level)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unexpected adverse events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serious adverse events related to products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patients had worsening neurological function</a:t>
            </a:r>
          </a:p>
        </p:txBody>
      </p:sp>
    </p:spTree>
    <p:extLst>
      <p:ext uri="{BB962C8B-B14F-4D97-AF65-F5344CB8AC3E}">
        <p14:creationId xmlns:p14="http://schemas.microsoft.com/office/powerpoint/2010/main" val="3038569546"/>
      </p:ext>
    </p:extLst>
  </p:cSld>
  <p:clrMapOvr>
    <a:masterClrMapping/>
  </p:clrMapOvr>
  <p:transition spd="slow" advTm="32839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C9AB3-0253-FB3F-6E21-5D9FDBE63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456" y="1529226"/>
            <a:ext cx="10515600" cy="4713923"/>
          </a:xfrm>
        </p:spPr>
        <p:txBody>
          <a:bodyPr>
            <a:normAutofit fontScale="77500" lnSpcReduction="20000"/>
          </a:bodyPr>
          <a:lstStyle/>
          <a:p>
            <a:pPr>
              <a:buClr>
                <a:srgbClr val="00B0F0"/>
              </a:buClr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SCI is complex, multifactorial and multiphasic</a:t>
            </a:r>
          </a:p>
          <a:p>
            <a:pPr>
              <a:lnSpc>
                <a:spcPct val="120000"/>
              </a:lnSpc>
              <a:buClr>
                <a:srgbClr val="00B0F0"/>
              </a:buClr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dogma that SCI was irreversible and untreatable and nerves in the CNS could not regrow finally, can be put to rest due to research in:</a:t>
            </a:r>
          </a:p>
          <a:p>
            <a:pPr marL="457200" lvl="1" indent="0">
              <a:spcBef>
                <a:spcPts val="600"/>
              </a:spcBef>
              <a:buNone/>
            </a:pPr>
            <a:r>
              <a:rPr lang="en-US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Neuroprotection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Axon growth and remyelination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Growth inhibition (glial scar)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Axon guidance, and synapse formation</a:t>
            </a:r>
          </a:p>
          <a:p>
            <a:pPr>
              <a:lnSpc>
                <a:spcPct val="120000"/>
              </a:lnSpc>
              <a:buClr>
                <a:srgbClr val="00B0F0"/>
              </a:buClr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Neural-Spinal scaffold and OPC1 are promising therapies, combining them may boost the success of finding a cure for SCI</a:t>
            </a:r>
          </a:p>
          <a:p>
            <a:pPr>
              <a:lnSpc>
                <a:spcPct val="120000"/>
              </a:lnSpc>
              <a:buClr>
                <a:srgbClr val="00B0F0"/>
              </a:buClr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SCI treatments require a huge investment in money and time which may slow down research</a:t>
            </a:r>
          </a:p>
          <a:p>
            <a:pPr>
              <a:lnSpc>
                <a:spcPct val="120000"/>
              </a:lnSpc>
              <a:buClr>
                <a:srgbClr val="00B0F0"/>
              </a:buClr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 already made significant contributions and will continue to play a major role</a:t>
            </a:r>
          </a:p>
          <a:p>
            <a:pPr>
              <a:lnSpc>
                <a:spcPct val="120000"/>
              </a:lnSpc>
              <a:buClr>
                <a:srgbClr val="00B0F0"/>
              </a:buClr>
            </a:pPr>
            <a:endParaRPr lang="en-US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8A7832-53E9-98E8-4CF0-F7D4A2D4E2DD}"/>
              </a:ext>
            </a:extLst>
          </p:cNvPr>
          <p:cNvSpPr txBox="1"/>
          <p:nvPr/>
        </p:nvSpPr>
        <p:spPr>
          <a:xfrm>
            <a:off x="448399" y="475929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Conclusion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6FC2B30-8999-B60B-6D3A-4CD85DA75DC6}"/>
              </a:ext>
            </a:extLst>
          </p:cNvPr>
          <p:cNvCxnSpPr>
            <a:cxnSpLocks/>
          </p:cNvCxnSpPr>
          <p:nvPr/>
        </p:nvCxnSpPr>
        <p:spPr>
          <a:xfrm>
            <a:off x="593023" y="1183815"/>
            <a:ext cx="2342201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Clapping hands">
            <a:extLst>
              <a:ext uri="{FF2B5EF4-FFF2-40B4-BE49-F238E27FC236}">
                <a16:creationId xmlns:a16="http://schemas.microsoft.com/office/drawing/2014/main" id="{7B3A90C1-1EA6-BAF5-666C-1244CDA02C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8801" y="373485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225124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EAE335E-8FC8-73E9-0889-C73910121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23222" y="2015599"/>
            <a:ext cx="3265714" cy="326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295199"/>
      </p:ext>
    </p:extLst>
  </p:cSld>
  <p:clrMapOvr>
    <a:masterClrMapping/>
  </p:clrMapOvr>
  <p:transition spd="slow" advTm="1846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CD0E0-45D9-DDBD-4F6A-2CE3475E9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553" y="423491"/>
            <a:ext cx="10515600" cy="45199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Spinal Cord Injury (SCI) Hard Facts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8AA346C-D7C1-AFD3-D1DD-FB75C7D4FCAE}"/>
              </a:ext>
            </a:extLst>
          </p:cNvPr>
          <p:cNvCxnSpPr>
            <a:cxnSpLocks/>
          </p:cNvCxnSpPr>
          <p:nvPr/>
        </p:nvCxnSpPr>
        <p:spPr>
          <a:xfrm>
            <a:off x="690664" y="1061517"/>
            <a:ext cx="131875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CCF9EFC-5A93-C098-2954-BE89C0759E30}"/>
              </a:ext>
            </a:extLst>
          </p:cNvPr>
          <p:cNvSpPr txBox="1"/>
          <p:nvPr/>
        </p:nvSpPr>
        <p:spPr>
          <a:xfrm>
            <a:off x="690664" y="1523452"/>
            <a:ext cx="96467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Incidence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Since 2015, in the U.S,  about 18,000 new cases each year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Prevalence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Between 250,000 and 368,000 persons 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70DABC4-8344-B234-7D4B-1F9630ADE5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868" y="4495517"/>
            <a:ext cx="4222636" cy="19389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71F513C-E110-3836-C5AC-D6F065D021C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511" y="4467266"/>
            <a:ext cx="4297834" cy="1848726"/>
          </a:xfrm>
          <a:prstGeom prst="rect">
            <a:avLst/>
          </a:prstGeom>
        </p:spPr>
      </p:pic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279D09B2-E2D4-DE23-0445-8F5585D8E0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040445"/>
              </p:ext>
            </p:extLst>
          </p:nvPr>
        </p:nvGraphicFramePr>
        <p:xfrm>
          <a:off x="792737" y="3876727"/>
          <a:ext cx="10406304" cy="25577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3152">
                  <a:extLst>
                    <a:ext uri="{9D8B030D-6E8A-4147-A177-3AD203B41FA5}">
                      <a16:colId xmlns:a16="http://schemas.microsoft.com/office/drawing/2014/main" val="1689159343"/>
                    </a:ext>
                  </a:extLst>
                </a:gridCol>
                <a:gridCol w="5203152">
                  <a:extLst>
                    <a:ext uri="{9D8B030D-6E8A-4147-A177-3AD203B41FA5}">
                      <a16:colId xmlns:a16="http://schemas.microsoft.com/office/drawing/2014/main" val="3662393219"/>
                    </a:ext>
                  </a:extLst>
                </a:gridCol>
              </a:tblGrid>
              <a:tr h="4445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Causes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Neurological Level and Extent of Lesion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8755420"/>
                  </a:ext>
                </a:extLst>
              </a:tr>
              <a:tr h="211323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04054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6715455"/>
      </p:ext>
    </p:extLst>
  </p:cSld>
  <p:clrMapOvr>
    <a:masterClrMapping/>
  </p:clrMapOvr>
  <p:transition spd="slow" advTm="111484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F997BA-1A6C-F0C0-BB29-10C8A6BF83C3}"/>
              </a:ext>
            </a:extLst>
          </p:cNvPr>
          <p:cNvSpPr txBox="1"/>
          <p:nvPr/>
        </p:nvSpPr>
        <p:spPr>
          <a:xfrm>
            <a:off x="3687745" y="3075057"/>
            <a:ext cx="2749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Extra slides</a:t>
            </a:r>
          </a:p>
        </p:txBody>
      </p:sp>
    </p:spTree>
    <p:extLst>
      <p:ext uri="{BB962C8B-B14F-4D97-AF65-F5344CB8AC3E}">
        <p14:creationId xmlns:p14="http://schemas.microsoft.com/office/powerpoint/2010/main" val="4555068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800250-2970-E5ED-B6E7-3AD444509FAC}"/>
              </a:ext>
            </a:extLst>
          </p:cNvPr>
          <p:cNvSpPr txBox="1"/>
          <p:nvPr/>
        </p:nvSpPr>
        <p:spPr>
          <a:xfrm>
            <a:off x="413696" y="427267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INSPIRE Clinical Trial Cohort Characteristics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57EFA91-4AB9-6BFF-F29E-9D341AAF7952}"/>
              </a:ext>
            </a:extLst>
          </p:cNvPr>
          <p:cNvCxnSpPr>
            <a:cxnSpLocks/>
          </p:cNvCxnSpPr>
          <p:nvPr/>
        </p:nvCxnSpPr>
        <p:spPr>
          <a:xfrm>
            <a:off x="535838" y="1237308"/>
            <a:ext cx="1863330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B04FDC4-F410-5F0F-E76D-13BB3A117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56266"/>
            <a:ext cx="7772400" cy="4840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C4B2CDC-3CA5-5B55-4B78-220D3E959748}"/>
              </a:ext>
            </a:extLst>
          </p:cNvPr>
          <p:cNvSpPr/>
          <p:nvPr/>
        </p:nvSpPr>
        <p:spPr>
          <a:xfrm>
            <a:off x="1854596" y="5565422"/>
            <a:ext cx="1961048" cy="7318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E0F531-BDEC-41F9-ED15-93DA8A117BB3}"/>
              </a:ext>
            </a:extLst>
          </p:cNvPr>
          <p:cNvSpPr txBox="1"/>
          <p:nvPr/>
        </p:nvSpPr>
        <p:spPr>
          <a:xfrm>
            <a:off x="1522091" y="6596390"/>
            <a:ext cx="106699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Source: Kim, Kee D., et al. “Acute Implantation of a Bioresorbable Polymer Scaffold in Patients With Complete Thoracic Spinal Cord Injury: 24-Month Follow-up From the INSPIRE Study.” </a:t>
            </a:r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1DA2E17-FFE9-2625-B13C-62C9ABFF9D63}"/>
              </a:ext>
            </a:extLst>
          </p:cNvPr>
          <p:cNvSpPr/>
          <p:nvPr/>
        </p:nvSpPr>
        <p:spPr>
          <a:xfrm>
            <a:off x="6231467" y="5931343"/>
            <a:ext cx="3872089" cy="365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810671"/>
      </p:ext>
    </p:extLst>
  </p:cSld>
  <p:clrMapOvr>
    <a:masterClrMapping/>
  </p:clrMapOvr>
  <p:transition spd="slow" advTm="37252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1EDF7C-2FF1-558F-C502-B1BECE563B99}"/>
              </a:ext>
            </a:extLst>
          </p:cNvPr>
          <p:cNvSpPr txBox="1"/>
          <p:nvPr/>
        </p:nvSpPr>
        <p:spPr>
          <a:xfrm>
            <a:off x="402407" y="409694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ASIA* Impairment Scale (AIS) Score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657113-E730-993C-5DA9-4448F4E09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61" y="1407314"/>
            <a:ext cx="3635865" cy="48447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7776B4E-291F-925B-F670-F403485F42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3783" y="1543529"/>
            <a:ext cx="6007271" cy="457233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372A953-8FA7-1193-48F9-ADD3ADA63270}"/>
              </a:ext>
            </a:extLst>
          </p:cNvPr>
          <p:cNvSpPr txBox="1"/>
          <p:nvPr/>
        </p:nvSpPr>
        <p:spPr>
          <a:xfrm>
            <a:off x="4548999" y="6541816"/>
            <a:ext cx="791684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*American Spinal Injury Association International Standards for Neurological Classification of Spinal Cord Injury 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E114737-4FA7-464F-27C3-1A43FF0F0949}"/>
              </a:ext>
            </a:extLst>
          </p:cNvPr>
          <p:cNvCxnSpPr>
            <a:cxnSpLocks/>
          </p:cNvCxnSpPr>
          <p:nvPr/>
        </p:nvCxnSpPr>
        <p:spPr>
          <a:xfrm>
            <a:off x="500061" y="1135153"/>
            <a:ext cx="1283583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ight Arrow 2">
            <a:extLst>
              <a:ext uri="{FF2B5EF4-FFF2-40B4-BE49-F238E27FC236}">
                <a16:creationId xmlns:a16="http://schemas.microsoft.com/office/drawing/2014/main" id="{9AF93DB3-0AED-F6DB-7859-21F1D87F76D6}"/>
              </a:ext>
            </a:extLst>
          </p:cNvPr>
          <p:cNvSpPr/>
          <p:nvPr/>
        </p:nvSpPr>
        <p:spPr>
          <a:xfrm>
            <a:off x="4548999" y="3429000"/>
            <a:ext cx="674914" cy="400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84352"/>
      </p:ext>
    </p:extLst>
  </p:cSld>
  <p:clrMapOvr>
    <a:masterClrMapping/>
  </p:clrMapOvr>
  <p:transition spd="slow" advTm="34283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A0A20B-1C1D-2043-9006-84AF95EE80DB}"/>
              </a:ext>
            </a:extLst>
          </p:cNvPr>
          <p:cNvSpPr txBox="1">
            <a:spLocks/>
          </p:cNvSpPr>
          <p:nvPr/>
        </p:nvSpPr>
        <p:spPr>
          <a:xfrm>
            <a:off x="575553" y="434776"/>
            <a:ext cx="10515600" cy="451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SCI Burden and Critical Needs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FFCBDD-98F4-7C78-125A-CB855A2E3722}"/>
              </a:ext>
            </a:extLst>
          </p:cNvPr>
          <p:cNvSpPr txBox="1"/>
          <p:nvPr/>
        </p:nvSpPr>
        <p:spPr>
          <a:xfrm>
            <a:off x="575553" y="1045859"/>
            <a:ext cx="964670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Cost*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r>
              <a:rPr lang="en-US" sz="24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$2,601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daily average cost for patients with AIS-A,-B, or –C</a:t>
            </a:r>
          </a:p>
          <a:p>
            <a:pPr marL="800100" lvl="1" indent="-342900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75% of patients are unemployed 10 years post injury</a:t>
            </a:r>
          </a:p>
          <a:p>
            <a:pPr marL="800100" lvl="1" indent="-342900">
              <a:spcBef>
                <a:spcPts val="1200"/>
              </a:spcBef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Lifetime cost: from 1 to 5 Million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3167C6-7208-C7F7-6405-4F73D8D1D8AD}"/>
              </a:ext>
            </a:extLst>
          </p:cNvPr>
          <p:cNvSpPr txBox="1"/>
          <p:nvPr/>
        </p:nvSpPr>
        <p:spPr>
          <a:xfrm>
            <a:off x="670972" y="4922188"/>
            <a:ext cx="96467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Re-Hospitalization*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Since 2015, about 30% of persons with SCI are re-hospitalized one or more times following injury</a:t>
            </a:r>
          </a:p>
          <a:p>
            <a:pPr marL="800100" lvl="1" indent="-342900">
              <a:buClr>
                <a:schemeClr val="accent1"/>
              </a:buClr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Leading causes: disease of the skin, respiratory, digestive, circulatory, and musculoskeletal diseases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019D3D-21CA-73E9-92A7-102E0FE8A081}"/>
              </a:ext>
            </a:extLst>
          </p:cNvPr>
          <p:cNvSpPr txBox="1"/>
          <p:nvPr/>
        </p:nvSpPr>
        <p:spPr>
          <a:xfrm>
            <a:off x="7430903" y="6504562"/>
            <a:ext cx="46486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*National SCI statistical Center, 2019 Data Sheet.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2169498-28A6-35A9-F566-5DBCFCCB9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50" y="2847719"/>
            <a:ext cx="9922044" cy="1938991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3096193-D487-7FEC-7143-0B1DE18A2699}"/>
              </a:ext>
            </a:extLst>
          </p:cNvPr>
          <p:cNvCxnSpPr>
            <a:cxnSpLocks/>
          </p:cNvCxnSpPr>
          <p:nvPr/>
        </p:nvCxnSpPr>
        <p:spPr>
          <a:xfrm>
            <a:off x="670972" y="966316"/>
            <a:ext cx="131875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0859145"/>
      </p:ext>
    </p:extLst>
  </p:cSld>
  <p:clrMapOvr>
    <a:masterClrMapping/>
  </p:clrMapOvr>
  <p:transition spd="slow" advTm="69682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9058C77-5432-26B9-8165-DF4E2544F034}"/>
              </a:ext>
            </a:extLst>
          </p:cNvPr>
          <p:cNvSpPr txBox="1"/>
          <p:nvPr/>
        </p:nvSpPr>
        <p:spPr>
          <a:xfrm>
            <a:off x="500061" y="409694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Pathology of Human Spinal Cord Injury*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394EA9-ED3B-80D4-C17A-CFAF0805C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53" y="2349944"/>
            <a:ext cx="3125817" cy="20122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134C82D-53F4-438F-31A5-C77413E65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949" y="2454236"/>
            <a:ext cx="3230083" cy="20139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FB0CA08-E1B4-A734-B9FE-AEA5E65218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6875" y="2297691"/>
            <a:ext cx="3125816" cy="2080559"/>
          </a:xfrm>
          <a:prstGeom prst="rect">
            <a:avLst/>
          </a:prstGeom>
        </p:spPr>
      </p:pic>
      <p:graphicFrame>
        <p:nvGraphicFramePr>
          <p:cNvPr id="15" name="Table 6">
            <a:extLst>
              <a:ext uri="{FF2B5EF4-FFF2-40B4-BE49-F238E27FC236}">
                <a16:creationId xmlns:a16="http://schemas.microsoft.com/office/drawing/2014/main" id="{EB159FEE-C37F-6DF3-753E-8B40253A7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3248631"/>
              </p:ext>
            </p:extLst>
          </p:nvPr>
        </p:nvGraphicFramePr>
        <p:xfrm>
          <a:off x="907944" y="4508056"/>
          <a:ext cx="2811074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1074">
                  <a:extLst>
                    <a:ext uri="{9D8B030D-6E8A-4147-A177-3AD203B41FA5}">
                      <a16:colId xmlns:a16="http://schemas.microsoft.com/office/drawing/2014/main" val="1128250669"/>
                    </a:ext>
                  </a:extLst>
                </a:gridCol>
              </a:tblGrid>
              <a:tr h="34681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Acute Phase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803040"/>
                  </a:ext>
                </a:extLst>
              </a:tr>
            </a:tbl>
          </a:graphicData>
        </a:graphic>
      </p:graphicFrame>
      <p:graphicFrame>
        <p:nvGraphicFramePr>
          <p:cNvPr id="16" name="Table 6">
            <a:extLst>
              <a:ext uri="{FF2B5EF4-FFF2-40B4-BE49-F238E27FC236}">
                <a16:creationId xmlns:a16="http://schemas.microsoft.com/office/drawing/2014/main" id="{090064A0-FA3D-CDA8-F8D6-8EF014B892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5756050"/>
              </p:ext>
            </p:extLst>
          </p:nvPr>
        </p:nvGraphicFramePr>
        <p:xfrm>
          <a:off x="4687432" y="4518055"/>
          <a:ext cx="2686492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6492">
                  <a:extLst>
                    <a:ext uri="{9D8B030D-6E8A-4147-A177-3AD203B41FA5}">
                      <a16:colId xmlns:a16="http://schemas.microsoft.com/office/drawing/2014/main" val="1128250669"/>
                    </a:ext>
                  </a:extLst>
                </a:gridCol>
              </a:tblGrid>
              <a:tr h="35799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Sub-acute Phase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803040"/>
                  </a:ext>
                </a:extLst>
              </a:tr>
            </a:tbl>
          </a:graphicData>
        </a:graphic>
      </p:graphicFrame>
      <p:graphicFrame>
        <p:nvGraphicFramePr>
          <p:cNvPr id="17" name="Table 6">
            <a:extLst>
              <a:ext uri="{FF2B5EF4-FFF2-40B4-BE49-F238E27FC236}">
                <a16:creationId xmlns:a16="http://schemas.microsoft.com/office/drawing/2014/main" id="{9CC0CFAA-8DD4-81F4-383F-9EA7409622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112807"/>
              </p:ext>
            </p:extLst>
          </p:nvPr>
        </p:nvGraphicFramePr>
        <p:xfrm>
          <a:off x="8105422" y="4518055"/>
          <a:ext cx="2495739" cy="3717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5739">
                  <a:extLst>
                    <a:ext uri="{9D8B030D-6E8A-4147-A177-3AD203B41FA5}">
                      <a16:colId xmlns:a16="http://schemas.microsoft.com/office/drawing/2014/main" val="1128250669"/>
                    </a:ext>
                  </a:extLst>
                </a:gridCol>
              </a:tblGrid>
              <a:tr h="37179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Chronic Phase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803040"/>
                  </a:ext>
                </a:extLst>
              </a:tr>
            </a:tbl>
          </a:graphicData>
        </a:graphic>
      </p:graphicFrame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B5A9F-7AB0-EFB5-1224-36C813EFEF75}"/>
              </a:ext>
            </a:extLst>
          </p:cNvPr>
          <p:cNvCxnSpPr>
            <a:cxnSpLocks/>
          </p:cNvCxnSpPr>
          <p:nvPr/>
        </p:nvCxnSpPr>
        <p:spPr>
          <a:xfrm flipV="1">
            <a:off x="907944" y="5105761"/>
            <a:ext cx="9815477" cy="62144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52C44CF8-C941-9251-80E1-553AB8C1519D}"/>
              </a:ext>
            </a:extLst>
          </p:cNvPr>
          <p:cNvSpPr/>
          <p:nvPr/>
        </p:nvSpPr>
        <p:spPr>
          <a:xfrm>
            <a:off x="2180316" y="5105761"/>
            <a:ext cx="133165" cy="1242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FC7F485-0E2F-A4D8-4D7E-8962A4D28295}"/>
              </a:ext>
            </a:extLst>
          </p:cNvPr>
          <p:cNvSpPr/>
          <p:nvPr/>
        </p:nvSpPr>
        <p:spPr>
          <a:xfrm>
            <a:off x="5914253" y="5074689"/>
            <a:ext cx="133165" cy="1242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D70343B-82BB-D5CC-6C39-AEDD243F9748}"/>
              </a:ext>
            </a:extLst>
          </p:cNvPr>
          <p:cNvSpPr/>
          <p:nvPr/>
        </p:nvSpPr>
        <p:spPr>
          <a:xfrm>
            <a:off x="9590385" y="5048688"/>
            <a:ext cx="133165" cy="1242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3947649-F4EB-0D69-F8D4-6060CB04EEEB}"/>
              </a:ext>
            </a:extLst>
          </p:cNvPr>
          <p:cNvSpPr txBox="1"/>
          <p:nvPr/>
        </p:nvSpPr>
        <p:spPr>
          <a:xfrm>
            <a:off x="1468579" y="5265109"/>
            <a:ext cx="2080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Hours to 1 to 2 days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4F71AA-321D-9112-12B4-E3E0F3E5D228}"/>
              </a:ext>
            </a:extLst>
          </p:cNvPr>
          <p:cNvSpPr txBox="1"/>
          <p:nvPr/>
        </p:nvSpPr>
        <p:spPr>
          <a:xfrm>
            <a:off x="5277601" y="5248029"/>
            <a:ext cx="1546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Days to weeks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8B619B0-0CDA-1732-7517-4FB06AF06497}"/>
              </a:ext>
            </a:extLst>
          </p:cNvPr>
          <p:cNvSpPr txBox="1"/>
          <p:nvPr/>
        </p:nvSpPr>
        <p:spPr>
          <a:xfrm>
            <a:off x="8642532" y="5248029"/>
            <a:ext cx="1866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Weeks to Months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0EF01F-ACD3-91B5-0D7B-C9CBBD18911F}"/>
              </a:ext>
            </a:extLst>
          </p:cNvPr>
          <p:cNvSpPr txBox="1"/>
          <p:nvPr/>
        </p:nvSpPr>
        <p:spPr>
          <a:xfrm>
            <a:off x="4193481" y="6487140"/>
            <a:ext cx="8180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effectLst/>
                <a:latin typeface="Tahoma" panose="020B0604030504040204" pitchFamily="34" charset="0"/>
              </a:rPr>
              <a:t>*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effectLst/>
                <a:latin typeface="Tahoma" panose="020B0604030504040204" pitchFamily="34" charset="0"/>
              </a:rPr>
              <a:t>Norenberg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effectLst/>
                <a:latin typeface="Tahoma" panose="020B0604030504040204" pitchFamily="34" charset="0"/>
              </a:rPr>
              <a:t>, Michael D., et al. “The Pathology of Human Spinal Cord Injury: Defining the Problems.” </a:t>
            </a:r>
            <a:endParaRPr lang="en-US" sz="1400" dirty="0">
              <a:solidFill>
                <a:schemeClr val="bg1">
                  <a:lumMod val="65000"/>
                </a:schemeClr>
              </a:solidFill>
              <a:effectLst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86B65F3-4692-DD82-D056-E3994E2ABDFE}"/>
              </a:ext>
            </a:extLst>
          </p:cNvPr>
          <p:cNvCxnSpPr>
            <a:cxnSpLocks/>
          </p:cNvCxnSpPr>
          <p:nvPr/>
        </p:nvCxnSpPr>
        <p:spPr>
          <a:xfrm>
            <a:off x="682261" y="1259827"/>
            <a:ext cx="3036757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7220532"/>
      </p:ext>
    </p:extLst>
  </p:cSld>
  <p:clrMapOvr>
    <a:masterClrMapping/>
  </p:clrMapOvr>
  <p:transition spd="slow" advTm="87888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204F94A-F0AA-6932-C45A-F12C76A6A812}"/>
              </a:ext>
            </a:extLst>
          </p:cNvPr>
          <p:cNvSpPr/>
          <p:nvPr/>
        </p:nvSpPr>
        <p:spPr>
          <a:xfrm>
            <a:off x="0" y="1512711"/>
            <a:ext cx="12192000" cy="5037512"/>
          </a:xfrm>
          <a:prstGeom prst="rect">
            <a:avLst/>
          </a:prstGeom>
          <a:solidFill>
            <a:srgbClr val="E1FDFF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007498-B1E8-FF84-6D8F-31DBD4E3022B}"/>
              </a:ext>
            </a:extLst>
          </p:cNvPr>
          <p:cNvSpPr txBox="1"/>
          <p:nvPr/>
        </p:nvSpPr>
        <p:spPr>
          <a:xfrm>
            <a:off x="506356" y="447517"/>
            <a:ext cx="104080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Anatomical Changes from Acute to Chronic Stages*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8E80CB-F94C-DF7B-BF1C-4C05A44869EE}"/>
              </a:ext>
            </a:extLst>
          </p:cNvPr>
          <p:cNvSpPr txBox="1"/>
          <p:nvPr/>
        </p:nvSpPr>
        <p:spPr>
          <a:xfrm>
            <a:off x="1918802" y="6550223"/>
            <a:ext cx="104080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*Nicholas D. James et al. “Conduction Failure following Spinal Cord Injury: Functional and Anatomical Changes from Acute to Chronic Stages”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AD35B0A-6AEA-C75A-DC9B-EE68324F5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837" y="1507373"/>
            <a:ext cx="4090008" cy="5048188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6B5B8F7-7014-265A-42C5-D9527180B3AB}"/>
              </a:ext>
            </a:extLst>
          </p:cNvPr>
          <p:cNvCxnSpPr>
            <a:cxnSpLocks/>
          </p:cNvCxnSpPr>
          <p:nvPr/>
        </p:nvCxnSpPr>
        <p:spPr>
          <a:xfrm>
            <a:off x="600044" y="1202906"/>
            <a:ext cx="1943980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AF8BB87-B00C-E406-CA11-E92B85F80DB1}"/>
              </a:ext>
            </a:extLst>
          </p:cNvPr>
          <p:cNvSpPr txBox="1"/>
          <p:nvPr/>
        </p:nvSpPr>
        <p:spPr>
          <a:xfrm>
            <a:off x="127789" y="2686756"/>
            <a:ext cx="854207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Compared to uninjured spinal cord, following injury: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Progressive cell loss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Reactive gliosis, and cavitation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Decrease of white and gray matter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155420"/>
      </p:ext>
    </p:extLst>
  </p:cSld>
  <p:clrMapOvr>
    <a:masterClrMapping/>
  </p:clrMapOvr>
  <p:transition spd="slow" advTm="97684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B338-D013-8511-4C45-F04E10BEF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769" y="1817262"/>
            <a:ext cx="7295096" cy="4351338"/>
          </a:xfrm>
        </p:spPr>
        <p:txBody>
          <a:bodyPr>
            <a:normAutofit/>
          </a:bodyPr>
          <a:lstStyle/>
          <a:p>
            <a:pPr>
              <a:buClr>
                <a:schemeClr val="accent5">
                  <a:lumMod val="50000"/>
                </a:schemeClr>
              </a:buClr>
            </a:pPr>
            <a:r>
              <a:rPr lang="en-US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globally accepted standard treatment</a:t>
            </a:r>
          </a:p>
          <a:p>
            <a:pPr>
              <a:buClr>
                <a:schemeClr val="accent5">
                  <a:lumMod val="50000"/>
                </a:schemeClr>
              </a:buClr>
            </a:pPr>
            <a:r>
              <a:rPr lang="en-US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Traditional treatment consist in:</a:t>
            </a:r>
          </a:p>
          <a:p>
            <a:pPr lvl="1">
              <a:buFontTx/>
              <a:buChar char="-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Stabilization of the vertebral column</a:t>
            </a:r>
          </a:p>
          <a:p>
            <a:pPr lvl="1">
              <a:buFontTx/>
              <a:buChar char="-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Methods to reduce inflammation: </a:t>
            </a:r>
          </a:p>
          <a:p>
            <a:pPr marL="914400" lvl="2" indent="0">
              <a:buNone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hypothermia, cerebrospinal fluid drainage, anti-inflammatory drugs, electrical field stimulation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Physical rehabilitation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chemeClr val="accent5">
                  <a:lumMod val="50000"/>
                </a:schemeClr>
              </a:buClr>
            </a:pPr>
            <a:r>
              <a:rPr lang="en-US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Goals of modern regenerative therapies</a:t>
            </a:r>
          </a:p>
          <a:p>
            <a:pPr marL="457200" lvl="1" indent="0">
              <a:buClr>
                <a:schemeClr val="accent5">
                  <a:lumMod val="75000"/>
                </a:schemeClr>
              </a:buClr>
              <a:buNone/>
            </a:pPr>
            <a:r>
              <a:rPr lang="en-US" sz="16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en-US" sz="24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Minimally invasive</a:t>
            </a:r>
          </a:p>
          <a:p>
            <a:pPr marL="457200" lvl="1" indent="0">
              <a:buClr>
                <a:schemeClr val="accent5">
                  <a:lumMod val="75000"/>
                </a:schemeClr>
              </a:buClr>
              <a:buNone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Targeting the secondary or chronic stages of injury</a:t>
            </a:r>
          </a:p>
          <a:p>
            <a:pPr lvl="1">
              <a:buClr>
                <a:schemeClr val="accent5">
                  <a:lumMod val="75000"/>
                </a:schemeClr>
              </a:buClr>
              <a:buFontTx/>
              <a:buChar char="-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Gains in extremities functions (arms and fingers) to improve independence and quality of life</a:t>
            </a:r>
          </a:p>
          <a:p>
            <a:pPr lvl="1">
              <a:buClr>
                <a:schemeClr val="accent5">
                  <a:lumMod val="75000"/>
                </a:schemeClr>
              </a:buClr>
              <a:buFontTx/>
              <a:buChar char="-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2B735E-EBB1-5B86-449F-310E35ED2E44}"/>
              </a:ext>
            </a:extLst>
          </p:cNvPr>
          <p:cNvSpPr txBox="1"/>
          <p:nvPr/>
        </p:nvSpPr>
        <p:spPr>
          <a:xfrm>
            <a:off x="477304" y="397012"/>
            <a:ext cx="104080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Recovery of Neural Functions in SCI is rare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2AB722-AE76-9F74-180F-1DF6BF130C9E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7882431" y="1256931"/>
            <a:ext cx="4060800" cy="5472000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A142057-E7F1-5D4F-3474-1A4A513DF6E0}"/>
              </a:ext>
            </a:extLst>
          </p:cNvPr>
          <p:cNvCxnSpPr>
            <a:cxnSpLocks/>
          </p:cNvCxnSpPr>
          <p:nvPr/>
        </p:nvCxnSpPr>
        <p:spPr>
          <a:xfrm>
            <a:off x="570648" y="1101306"/>
            <a:ext cx="1575023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265112"/>
      </p:ext>
    </p:extLst>
  </p:cSld>
  <p:clrMapOvr>
    <a:masterClrMapping/>
  </p:clrMapOvr>
  <p:transition spd="slow" advTm="115180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66B72E-A8CD-8B94-1AE7-AAB8AF8E5629}"/>
              </a:ext>
            </a:extLst>
          </p:cNvPr>
          <p:cNvSpPr txBox="1"/>
          <p:nvPr/>
        </p:nvSpPr>
        <p:spPr>
          <a:xfrm>
            <a:off x="413696" y="427267"/>
            <a:ext cx="1040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Neural-Spinal Scaffold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EFCFF07-A37E-7176-7533-028D20CA421D}"/>
              </a:ext>
            </a:extLst>
          </p:cNvPr>
          <p:cNvCxnSpPr>
            <a:cxnSpLocks/>
          </p:cNvCxnSpPr>
          <p:nvPr/>
        </p:nvCxnSpPr>
        <p:spPr>
          <a:xfrm>
            <a:off x="500061" y="1135153"/>
            <a:ext cx="2985523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3228652-785F-96B8-893A-FCBE6A830B61}"/>
              </a:ext>
            </a:extLst>
          </p:cNvPr>
          <p:cNvSpPr txBox="1"/>
          <p:nvPr/>
        </p:nvSpPr>
        <p:spPr>
          <a:xfrm>
            <a:off x="315716" y="1771558"/>
            <a:ext cx="810207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PLGA-PLL biopolymer</a:t>
            </a:r>
          </a:p>
          <a:p>
            <a:pPr marL="285750" indent="-28575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Biocompatible and bioresorbable</a:t>
            </a:r>
          </a:p>
          <a:p>
            <a:pPr marL="285750" indent="-28575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Consists in inner and outer ”mini” tubes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PLGA is the biodegradable scaffold along which cells can grow</a:t>
            </a:r>
          </a:p>
          <a:p>
            <a:pPr lvl="1">
              <a:lnSpc>
                <a:spcPct val="150000"/>
              </a:lnSpc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Poly-L-Lysine promotes cellular adhesion</a:t>
            </a:r>
          </a:p>
          <a:p>
            <a:pPr marL="285750" indent="-28575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Scaffold is implanted lengthwise at the injury site using an internal decompression procedure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F4C475-EA95-60CF-0829-B7A46F051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7206" y="1521883"/>
            <a:ext cx="2349500" cy="2324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B04226-3607-46DE-2F2A-47D4BC5A9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4356" y="3845983"/>
            <a:ext cx="21463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596822"/>
      </p:ext>
    </p:extLst>
  </p:cSld>
  <p:clrMapOvr>
    <a:masterClrMapping/>
  </p:clrMapOvr>
  <p:transition spd="slow" advTm="61170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7506A8-0E24-E6F0-F8B1-56702035ECCF}"/>
              </a:ext>
            </a:extLst>
          </p:cNvPr>
          <p:cNvSpPr txBox="1"/>
          <p:nvPr/>
        </p:nvSpPr>
        <p:spPr>
          <a:xfrm>
            <a:off x="413696" y="427267"/>
            <a:ext cx="1040808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NS Scaffold reduced cystic cavitation and promoted new tissue formation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6CDA32-BDDF-CE22-1DA2-9342AB80F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507" y="1953513"/>
            <a:ext cx="7309556" cy="19534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E97FD53-585F-4CB3-F8F6-7D9564978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016" y="3971882"/>
            <a:ext cx="2924488" cy="24019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CB0FB79-D187-400C-2469-B0990084F483}"/>
              </a:ext>
            </a:extLst>
          </p:cNvPr>
          <p:cNvSpPr txBox="1"/>
          <p:nvPr/>
        </p:nvSpPr>
        <p:spPr>
          <a:xfrm>
            <a:off x="1921225" y="6267677"/>
            <a:ext cx="1603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</a:rPr>
              <a:t>Cyst Reduction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3CC3AE-BE19-4D37-D5A2-33548BF4A5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3530" y="3941954"/>
            <a:ext cx="2946400" cy="240195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722834C-588D-15E2-FD47-3620B8DCC778}"/>
              </a:ext>
            </a:extLst>
          </p:cNvPr>
          <p:cNvSpPr txBox="1"/>
          <p:nvPr/>
        </p:nvSpPr>
        <p:spPr>
          <a:xfrm>
            <a:off x="4756922" y="6264262"/>
            <a:ext cx="225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</a:rPr>
              <a:t>White Matter Sparing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221A99E-E1E0-E1D3-8861-B4D688581C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7491" y="3949389"/>
            <a:ext cx="3506554" cy="239452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010E35C-ED31-5FCB-F74E-4448BADD6CA6}"/>
              </a:ext>
            </a:extLst>
          </p:cNvPr>
          <p:cNvSpPr txBox="1"/>
          <p:nvPr/>
        </p:nvSpPr>
        <p:spPr>
          <a:xfrm>
            <a:off x="155535" y="2363797"/>
            <a:ext cx="4532972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549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Rat model of acute SCI (at 12 weeks):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86%   in cavity volume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44%   preserved tissue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A81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111%  increase in new tissue volume</a:t>
            </a:r>
          </a:p>
          <a:p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35E58B4-A7DD-1F7A-08D9-6806A43B42B3}"/>
              </a:ext>
            </a:extLst>
          </p:cNvPr>
          <p:cNvCxnSpPr>
            <a:cxnSpLocks/>
          </p:cNvCxnSpPr>
          <p:nvPr/>
        </p:nvCxnSpPr>
        <p:spPr>
          <a:xfrm>
            <a:off x="1106311" y="2724150"/>
            <a:ext cx="0" cy="206070"/>
          </a:xfrm>
          <a:prstGeom prst="straightConnector1">
            <a:avLst/>
          </a:prstGeom>
          <a:ln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198AFFC-71B9-1D90-C8BB-8F979659AC01}"/>
              </a:ext>
            </a:extLst>
          </p:cNvPr>
          <p:cNvCxnSpPr>
            <a:cxnSpLocks/>
          </p:cNvCxnSpPr>
          <p:nvPr/>
        </p:nvCxnSpPr>
        <p:spPr>
          <a:xfrm>
            <a:off x="1106311" y="2987370"/>
            <a:ext cx="0" cy="18763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C2B2A15-0880-5BD0-CA0D-E38B482DFAAC}"/>
              </a:ext>
            </a:extLst>
          </p:cNvPr>
          <p:cNvCxnSpPr>
            <a:cxnSpLocks/>
          </p:cNvCxnSpPr>
          <p:nvPr/>
        </p:nvCxnSpPr>
        <p:spPr>
          <a:xfrm>
            <a:off x="1234016" y="3318933"/>
            <a:ext cx="0" cy="20955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676002E-0D0E-4911-A3FD-6A9BC4609491}"/>
              </a:ext>
            </a:extLst>
          </p:cNvPr>
          <p:cNvSpPr txBox="1"/>
          <p:nvPr/>
        </p:nvSpPr>
        <p:spPr>
          <a:xfrm>
            <a:off x="7991189" y="6264262"/>
            <a:ext cx="191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</a:rPr>
              <a:t>Remodeled Tissue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A3C4E8F-234D-5B59-6D68-A6E9EDBE5912}"/>
              </a:ext>
            </a:extLst>
          </p:cNvPr>
          <p:cNvSpPr/>
          <p:nvPr/>
        </p:nvSpPr>
        <p:spPr>
          <a:xfrm>
            <a:off x="1013882" y="3915148"/>
            <a:ext cx="440267" cy="337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87FEF83-D87F-A736-4B5A-09BB2C8C1C56}"/>
              </a:ext>
            </a:extLst>
          </p:cNvPr>
          <p:cNvSpPr/>
          <p:nvPr/>
        </p:nvSpPr>
        <p:spPr>
          <a:xfrm>
            <a:off x="7011835" y="3949389"/>
            <a:ext cx="440267" cy="337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6D29D3-5EDA-D2EB-B5C8-5A1093AFB699}"/>
              </a:ext>
            </a:extLst>
          </p:cNvPr>
          <p:cNvSpPr/>
          <p:nvPr/>
        </p:nvSpPr>
        <p:spPr>
          <a:xfrm>
            <a:off x="4135303" y="4010986"/>
            <a:ext cx="237713" cy="303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200E70F-8D9C-9C81-0721-9ED91FE3FA1C}"/>
              </a:ext>
            </a:extLst>
          </p:cNvPr>
          <p:cNvCxnSpPr>
            <a:cxnSpLocks/>
          </p:cNvCxnSpPr>
          <p:nvPr/>
        </p:nvCxnSpPr>
        <p:spPr>
          <a:xfrm>
            <a:off x="558416" y="1948508"/>
            <a:ext cx="1318758" cy="0"/>
          </a:xfrm>
          <a:prstGeom prst="line">
            <a:avLst/>
          </a:prstGeom>
          <a:ln w="1397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F41CF6DB-1845-B44B-FEE2-AD1F2B3B7B6B}"/>
              </a:ext>
            </a:extLst>
          </p:cNvPr>
          <p:cNvSpPr txBox="1"/>
          <p:nvPr/>
        </p:nvSpPr>
        <p:spPr>
          <a:xfrm>
            <a:off x="10709701" y="6195427"/>
            <a:ext cx="1133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5493"/>
                </a:solidFill>
              </a:rPr>
              <a:t>*</a:t>
            </a:r>
            <a:r>
              <a:rPr lang="en-US" dirty="0">
                <a:solidFill>
                  <a:srgbClr val="005493"/>
                </a:solidFill>
              </a:rPr>
              <a:t>p &lt; 0.05</a:t>
            </a:r>
          </a:p>
        </p:txBody>
      </p:sp>
    </p:spTree>
    <p:extLst>
      <p:ext uri="{BB962C8B-B14F-4D97-AF65-F5344CB8AC3E}">
        <p14:creationId xmlns:p14="http://schemas.microsoft.com/office/powerpoint/2010/main" val="3924409977"/>
      </p:ext>
    </p:extLst>
  </p:cSld>
  <p:clrMapOvr>
    <a:masterClrMapping/>
  </p:clrMapOvr>
  <p:transition spd="slow" advTm="41541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3790</TotalTime>
  <Words>1382</Words>
  <Application>Microsoft Macintosh PowerPoint</Application>
  <PresentationFormat>Widescreen</PresentationFormat>
  <Paragraphs>179</Paragraphs>
  <Slides>21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Calibri</vt:lpstr>
      <vt:lpstr>Calibri Light</vt:lpstr>
      <vt:lpstr>Droid Sans</vt:lpstr>
      <vt:lpstr>Helvetica Neue</vt:lpstr>
      <vt:lpstr>inherit</vt:lpstr>
      <vt:lpstr>Proxima Nova</vt:lpstr>
      <vt:lpstr>Tahoma</vt:lpstr>
      <vt:lpstr>Office Theme</vt:lpstr>
      <vt:lpstr>PowerPoint Presentation</vt:lpstr>
      <vt:lpstr>Spinal Cord Injury (SCI) Hard Facts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Yves Greatti</dc:creator>
  <cp:lastModifiedBy>Yves Greatti</cp:lastModifiedBy>
  <cp:revision>33</cp:revision>
  <dcterms:created xsi:type="dcterms:W3CDTF">2022-11-14T18:19:37Z</dcterms:created>
  <dcterms:modified xsi:type="dcterms:W3CDTF">2022-11-25T21:32:55Z</dcterms:modified>
</cp:coreProperties>
</file>

<file path=docProps/thumbnail.jpeg>
</file>